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69" r:id="rId2"/>
    <p:sldId id="271" r:id="rId3"/>
    <p:sldId id="272" r:id="rId4"/>
    <p:sldId id="281" r:id="rId5"/>
    <p:sldId id="268" r:id="rId6"/>
    <p:sldId id="274" r:id="rId7"/>
    <p:sldId id="280" r:id="rId8"/>
    <p:sldId id="285" r:id="rId9"/>
    <p:sldId id="275" r:id="rId10"/>
    <p:sldId id="276" r:id="rId11"/>
    <p:sldId id="277" r:id="rId12"/>
    <p:sldId id="278" r:id="rId13"/>
    <p:sldId id="279" r:id="rId14"/>
    <p:sldId id="286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Harvey" initials="SH" lastIdx="1" clrIdx="0"/>
  <p:cmAuthor id="1" name="Heidi Renton" initials="HR" lastIdx="5" clrIdx="1">
    <p:extLst>
      <p:ext uri="{19B8F6BF-5375-455C-9EA6-DF929625EA0E}">
        <p15:presenceInfo xmlns:p15="http://schemas.microsoft.com/office/powerpoint/2012/main" userId="S-1-5-21-1182399680-401627896-2722451266-1147" providerId="AD"/>
      </p:ext>
    </p:extLst>
  </p:cmAuthor>
  <p:cmAuthor id="2" name="Sally Martin" initials="SM" lastIdx="15" clrIdx="2">
    <p:extLst>
      <p:ext uri="{19B8F6BF-5375-455C-9EA6-DF929625EA0E}">
        <p15:presenceInfo xmlns:p15="http://schemas.microsoft.com/office/powerpoint/2012/main" userId="S-1-5-21-1285066173-1815393381-3561576999-2621" providerId="AD"/>
      </p:ext>
    </p:extLst>
  </p:cmAuthor>
  <p:cmAuthor id="3" name="Jenny Fox" initials="JF" lastIdx="7" clrIdx="3">
    <p:extLst>
      <p:ext uri="{19B8F6BF-5375-455C-9EA6-DF929625EA0E}">
        <p15:presenceInfo xmlns:p15="http://schemas.microsoft.com/office/powerpoint/2012/main" userId="S-1-5-21-1285066173-1815393381-3561576999-2620" providerId="AD"/>
      </p:ext>
    </p:extLst>
  </p:cmAuthor>
  <p:cmAuthor id="4" name="Helen Emerson" initials="HE" lastIdx="1" clrIdx="4">
    <p:extLst>
      <p:ext uri="{19B8F6BF-5375-455C-9EA6-DF929625EA0E}">
        <p15:presenceInfo xmlns:p15="http://schemas.microsoft.com/office/powerpoint/2012/main" userId="S-1-5-21-1285066173-1815393381-3561576999-2635" providerId="AD"/>
      </p:ext>
    </p:extLst>
  </p:cmAuthor>
  <p:cmAuthor id="5" name="Lucy Brett" initials="LB" lastIdx="2" clrIdx="5">
    <p:extLst>
      <p:ext uri="{19B8F6BF-5375-455C-9EA6-DF929625EA0E}">
        <p15:presenceInfo xmlns:p15="http://schemas.microsoft.com/office/powerpoint/2012/main" userId="S-1-5-21-1182399680-401627896-2722451266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A7"/>
    <a:srgbClr val="DC0A0A"/>
    <a:srgbClr val="FF7D13"/>
    <a:srgbClr val="0AC700"/>
    <a:srgbClr val="EF8F2D"/>
    <a:srgbClr val="CC0000"/>
    <a:srgbClr val="359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1885" autoAdjust="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9C18E-6A2B-45FD-95D3-A83AC214FFCA}" type="datetimeFigureOut">
              <a:rPr lang="en-GB" smtClean="0"/>
              <a:t>12/06/2020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16E9-1540-4AB2-B5C6-5EA2EC7E15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9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post-it-note-memo-paper-1495148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help-information-problem-solution-1013700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list-icon-symbol-paper-sign-flat-2389219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16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The photo</a:t>
            </a:r>
            <a:r>
              <a:rPr lang="en-GB" i="1" baseline="0" dirty="0" smtClean="0"/>
              <a:t> is of BBFC Compliance Officer at work, age rating some visual material</a:t>
            </a:r>
          </a:p>
          <a:p>
            <a:endParaRPr lang="en-US" b="0" i="1" dirty="0" smtClean="0"/>
          </a:p>
          <a:p>
            <a:r>
              <a:rPr lang="en-US" b="0" i="1" dirty="0" smtClean="0"/>
              <a:t>Give a short introduction to the history and role of the BBFC, including how the BBFC chooses age ratings for films and ensures these are reliable. </a:t>
            </a:r>
          </a:p>
          <a:p>
            <a:r>
              <a:rPr lang="en-US" b="0" i="1" dirty="0" smtClean="0"/>
              <a:t>Explain that the BBFC age rates films for release on DVD and at the cinema (U, PG, 12A/12, 15 or 18). Anyone wanting to release a film, video or DVD for showing in cinemas or watching at home has to make sure that their film has a BBFC age rating symbol. It is against the law to try and sell videos and DVDs without a rating. Films viewed at the cinema also have to display the correct rating.</a:t>
            </a:r>
          </a:p>
          <a:p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1C4A64-EF67-4D65-BDDD-82A4001D5BE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38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/>
              <a:t>Discuss with the pupils why the ratings are important and why the BBFC thinks some content is not suitable for younger viewers. </a:t>
            </a:r>
          </a:p>
          <a:p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4A64-EF67-4D65-BDDD-82A4001D5BE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57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Answers to timeline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37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Answers to timeline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6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https://pixabay.com/illustrations/post-it-note-memo-paper-1495148/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164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https://pixabay.com/illustrations/help-information-problem-solution-1013700/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848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Image:</a:t>
            </a:r>
            <a:r>
              <a:rPr lang="en-US" baseline="0" dirty="0" smtClean="0"/>
              <a:t> </a:t>
            </a:r>
            <a:r>
              <a:rPr lang="en-GB" dirty="0" smtClean="0">
                <a:hlinkClick r:id="rId3"/>
              </a:rPr>
              <a:t>https://pixabay.com/illustrations/list-icon-symbol-paper-sign-flat-2389219/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16E9-1540-4AB2-B5C6-5EA2EC7E15CB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85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40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5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2931"/>
            <a:ext cx="8153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29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4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2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14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2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50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72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25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Lesson 1: What can we watch?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1ED1-E3FD-45CA-B0BC-2D0C8D3F77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3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bbfc.co.uk/education" TargetMode="External"/><Relationship Id="rId4" Type="http://schemas.openxmlformats.org/officeDocument/2006/relationships/hyperlink" Target="http://www.cbbfc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784835"/>
            <a:ext cx="12192000" cy="3460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821709" y="2927269"/>
            <a:ext cx="9783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Proxima Nova Extrabold" panose="02000506030000020004" pitchFamily="50" charset="0"/>
              </a:rPr>
              <a:t>Lesson </a:t>
            </a:r>
            <a:r>
              <a:rPr lang="en-GB" sz="4800" dirty="0" smtClean="0">
                <a:latin typeface="Proxima Nova Extrabold" panose="02000506030000020004" pitchFamily="50" charset="0"/>
              </a:rPr>
              <a:t>1:</a:t>
            </a:r>
          </a:p>
          <a:p>
            <a:pPr algn="ctr"/>
            <a:r>
              <a:rPr lang="en-GB" sz="4800" dirty="0" smtClean="0">
                <a:latin typeface="Proxima Nova Extrabold" panose="02000506030000020004" pitchFamily="50" charset="0"/>
              </a:rPr>
              <a:t>Deciding what to watch </a:t>
            </a:r>
            <a:endParaRPr lang="en-GB" sz="4800" dirty="0">
              <a:latin typeface="Proxima Nova Extrabold" panose="02000506030000020004" pitchFamily="50" charset="0"/>
            </a:endParaRPr>
          </a:p>
        </p:txBody>
      </p:sp>
      <p:pic>
        <p:nvPicPr>
          <p:cNvPr id="1026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03" y="904861"/>
            <a:ext cx="5849463" cy="513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7aOBCqZzgo5xf7UGAxRR5Y9netYgkCiD38ldj_-JrrYackVVc8-EuSGdFaifYb6o1K5k2QOyLQaHtOyHcA7E2pYu3xp7El57MwlYsLzC7ZxJdXQR-oLmeNm6e_ERr9_XlAHPEBzK7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346" y="5673539"/>
            <a:ext cx="1000726" cy="89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3.googleusercontent.com/jHyZ2GQ3gzedHphrEDm-WSOHP18UAs-GCYaG3Hqnp6lmVrZvjlaZgr7kw01AhzAJIziXmCQp43PCybDdpwRk--4k42Iy76RSne41KwidcUQkv8EYaqheA4LOY0VK9KYaygjfvBEM_8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26" y="5674824"/>
            <a:ext cx="999282" cy="89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3.googleusercontent.com/n7ajo3d-htCEQW21bTSQgh_u3vzdsCHprz764qj30950A1h30ZN_t2mxeGGOOD2FEqVYyR5Dwzjfud5ymexvm_yhhjV9yo-40DAPUaypQEkq5wO3PsdEqOp2j7ST-k9NItt90_jGc7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626" y="5626634"/>
            <a:ext cx="944220" cy="94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3.googleusercontent.com/-9mbBJsPS9jg76EM0J1DRQqt_lXAn3vOIfwzHNouySos2ocvffeFbo9Ppl2ar_AyUynqQQBzeCEtmKxhPbQTtUxQc-uWJ-5wf3FrylzKxghu98EC2C5OWp2q_tSDxuKJgU5EtUj1ZD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43" y="5674824"/>
            <a:ext cx="940774" cy="94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h3.googleusercontent.com/cuLmknWSe34xU_mb_5_H57LYbTeKAPMmJF8a3kgZry_o024RnJLf0LTusal8Xyj7lzSpXp0dwYG5yqwwS_3FZV0KVQdTTFJAfbUCdaMM-tubPWSngp0r6p329KDO3wq5pVACHQyoL7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921" y="5627690"/>
            <a:ext cx="937226" cy="93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h5.googleusercontent.com/PWxAvCjHlTMr0_49_N-lcOt7ZUY6O5UIcFqfNSf7N8k8hyK9lmN-IsNQc5psKsGsXDidF5nSMn0mby_e65y4IyyrSkOfADHnfYRltnbn-MimbZz5SsHqL-46O16s0-w3n_XJ95E8xy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035" y="5626634"/>
            <a:ext cx="938282" cy="9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521" y="289636"/>
            <a:ext cx="3336445" cy="68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5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1285"/>
            <a:ext cx="10515600" cy="1075331"/>
          </a:xfrm>
        </p:spPr>
        <p:txBody>
          <a:bodyPr/>
          <a:lstStyle/>
          <a:p>
            <a:r>
              <a:rPr lang="en-GB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To watch or not to watch?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10</a:t>
            </a:fld>
            <a:endParaRPr lang="en-GB" dirty="0"/>
          </a:p>
        </p:txBody>
      </p:sp>
      <p:pic>
        <p:nvPicPr>
          <p:cNvPr id="1026" name="Picture 2" descr="Post It, Note, Memo, Paper, Sticky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" y="1494503"/>
            <a:ext cx="4997896" cy="386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ost It, Note, Memo, Paper, Sticky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5999" y="1567738"/>
            <a:ext cx="4827639" cy="386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992530">
            <a:off x="2071612" y="2460665"/>
            <a:ext cx="2584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Reasons for Riley </a:t>
            </a:r>
            <a:r>
              <a:rPr lang="en-US" sz="3600" b="1" dirty="0" smtClean="0"/>
              <a:t>to watch </a:t>
            </a:r>
            <a:r>
              <a:rPr lang="en-US" sz="3600" dirty="0" smtClean="0"/>
              <a:t>the film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 rot="553483">
            <a:off x="7160230" y="2488423"/>
            <a:ext cx="2449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Reasons for Riley </a:t>
            </a:r>
            <a:r>
              <a:rPr lang="en-US" sz="3600" b="1" dirty="0" smtClean="0"/>
              <a:t>not to watch</a:t>
            </a:r>
            <a:r>
              <a:rPr lang="en-US" sz="3600" dirty="0" smtClean="0"/>
              <a:t> the film</a:t>
            </a:r>
            <a:endParaRPr lang="en-GB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4" name="Picture 13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5803"/>
            <a:ext cx="10515600" cy="96109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Responses to pressure to watch the film</a:t>
            </a:r>
            <a:endParaRPr lang="en-GB" sz="4000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1803"/>
          <a:stretch/>
        </p:blipFill>
        <p:spPr>
          <a:xfrm>
            <a:off x="333375" y="1423894"/>
            <a:ext cx="3510108" cy="40087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11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000" y="2281713"/>
            <a:ext cx="3427138" cy="2113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9499" y="3014618"/>
            <a:ext cx="2944564" cy="2878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7971" y="1714827"/>
            <a:ext cx="233091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AC700"/>
                </a:solidFill>
              </a:rPr>
              <a:t>What could Riley tell themselves?</a:t>
            </a:r>
            <a:endParaRPr lang="en-GB" sz="2800" b="1" dirty="0">
              <a:solidFill>
                <a:srgbClr val="0AC7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3531" y="2564795"/>
            <a:ext cx="233091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7D13"/>
                </a:solidFill>
              </a:rPr>
              <a:t>What could Riley say to their friends?</a:t>
            </a:r>
            <a:endParaRPr lang="en-GB" sz="2800" b="1" dirty="0">
              <a:solidFill>
                <a:srgbClr val="FF7D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76323" y="3875762"/>
            <a:ext cx="233091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C0A0A"/>
                </a:solidFill>
              </a:rPr>
              <a:t>What could Riley do?</a:t>
            </a:r>
            <a:endParaRPr lang="en-GB" sz="2800" b="1" dirty="0">
              <a:solidFill>
                <a:srgbClr val="DC0A0A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7" name="Picture 16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1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11480"/>
            <a:ext cx="10515600" cy="1075331"/>
          </a:xfrm>
        </p:spPr>
        <p:txBody>
          <a:bodyPr/>
          <a:lstStyle/>
          <a:p>
            <a:r>
              <a:rPr lang="en-US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Back to the ‘overheard conversation’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8141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a different colour pen to the beginning of the lesson, revisit your ‘overheard conversation’ activity.</a:t>
            </a:r>
          </a:p>
          <a:p>
            <a:endParaRPr lang="en-US" sz="3200" dirty="0" smtClean="0"/>
          </a:p>
          <a:p>
            <a:r>
              <a:rPr lang="en-US" sz="3200" dirty="0" smtClean="0"/>
              <a:t>Can you add any more information?</a:t>
            </a:r>
          </a:p>
          <a:p>
            <a:r>
              <a:rPr lang="en-US" sz="3200" dirty="0" smtClean="0"/>
              <a:t>Does anything need correcting or changing?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12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1" name="Picture 10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9340" b="10233"/>
          <a:stretch/>
        </p:blipFill>
        <p:spPr>
          <a:xfrm>
            <a:off x="7721996" y="1368792"/>
            <a:ext cx="3814684" cy="2692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71" y="207809"/>
            <a:ext cx="10515600" cy="942565"/>
          </a:xfrm>
        </p:spPr>
        <p:txBody>
          <a:bodyPr/>
          <a:lstStyle/>
          <a:p>
            <a:r>
              <a:rPr lang="en-US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Sources of support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92" y="1101353"/>
            <a:ext cx="8443452" cy="2998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are concerned about watching a film or a film you have watched you can talk to:</a:t>
            </a:r>
            <a:endParaRPr lang="en-US" dirty="0"/>
          </a:p>
          <a:p>
            <a:r>
              <a:rPr lang="en-US" sz="2600" dirty="0" smtClean="0"/>
              <a:t>Parents/carers</a:t>
            </a:r>
          </a:p>
          <a:p>
            <a:r>
              <a:rPr lang="en-US" sz="2600" dirty="0" smtClean="0"/>
              <a:t>Tutor</a:t>
            </a:r>
          </a:p>
          <a:p>
            <a:r>
              <a:rPr lang="en-US" sz="2600" dirty="0" smtClean="0"/>
              <a:t>PSHE Teacher</a:t>
            </a:r>
          </a:p>
          <a:p>
            <a:r>
              <a:rPr lang="en-US" sz="2600" dirty="0" smtClean="0"/>
              <a:t>Head of Year/House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13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792" y="4295892"/>
            <a:ext cx="11461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Further information about films, including new releases and </a:t>
            </a:r>
            <a:r>
              <a:rPr lang="en-US" sz="2800" dirty="0" smtClean="0">
                <a:solidFill>
                  <a:prstClr val="black"/>
                </a:solidFill>
              </a:rPr>
              <a:t>age ratings can be found on CBBFC </a:t>
            </a:r>
            <a:r>
              <a:rPr lang="en-US" sz="2800" dirty="0">
                <a:solidFill>
                  <a:prstClr val="black"/>
                </a:solidFill>
              </a:rPr>
              <a:t>website: </a:t>
            </a:r>
            <a:r>
              <a:rPr lang="en-US" sz="2800" dirty="0" smtClean="0">
                <a:solidFill>
                  <a:prstClr val="black"/>
                </a:solidFill>
                <a:hlinkClick r:id="rId4"/>
              </a:rPr>
              <a:t>www.cbbfc.co.uk</a:t>
            </a:r>
            <a:r>
              <a:rPr lang="en-US" sz="2800" dirty="0" smtClean="0">
                <a:solidFill>
                  <a:prstClr val="black"/>
                </a:solidFill>
              </a:rPr>
              <a:t> or </a:t>
            </a:r>
            <a:r>
              <a:rPr lang="en-US" sz="2800" dirty="0" smtClean="0">
                <a:solidFill>
                  <a:prstClr val="black"/>
                </a:solidFill>
                <a:hlinkClick r:id="rId5"/>
              </a:rPr>
              <a:t>www.bbfc.co.uk/education</a:t>
            </a:r>
            <a:r>
              <a:rPr lang="en-US" sz="2800" dirty="0" smtClean="0">
                <a:solidFill>
                  <a:prstClr val="black"/>
                </a:solidFill>
              </a:rPr>
              <a:t> 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3" name="Picture 12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0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11480"/>
            <a:ext cx="10515600" cy="1075331"/>
          </a:xfrm>
        </p:spPr>
        <p:txBody>
          <a:bodyPr/>
          <a:lstStyle/>
          <a:p>
            <a:r>
              <a:rPr lang="en-US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Extension Activity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8141"/>
            <a:ext cx="62992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Create a top tips pocket guide to managing peer </a:t>
            </a:r>
            <a:r>
              <a:rPr lang="en-US" sz="3200" dirty="0" smtClean="0"/>
              <a:t>influence.</a:t>
            </a:r>
          </a:p>
          <a:p>
            <a:r>
              <a:rPr lang="en-US" sz="3200" dirty="0" smtClean="0"/>
              <a:t>Include at least five </a:t>
            </a:r>
            <a:r>
              <a:rPr lang="en-US" sz="3200" dirty="0"/>
              <a:t>key messages for young people focused around film and online content choices. 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14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0" y="739202"/>
            <a:ext cx="4714240" cy="471561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2" name="Picture 11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4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3899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Learning objectives and outcomes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7" y="1162000"/>
            <a:ext cx="110195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latin typeface="Proxima Nova" panose="02000506030000020004" pitchFamily="50" charset="0"/>
              </a:rPr>
              <a:t>To </a:t>
            </a:r>
            <a:r>
              <a:rPr lang="en-GB" sz="3200" b="1" dirty="0">
                <a:latin typeface="Proxima Nova" panose="02000506030000020004" pitchFamily="50" charset="0"/>
              </a:rPr>
              <a:t>learn how to make decisions and manage peer pressure about films and online </a:t>
            </a:r>
            <a:r>
              <a:rPr lang="en-GB" sz="3200" b="1" dirty="0" smtClean="0">
                <a:latin typeface="Proxima Nova" panose="02000506030000020004" pitchFamily="50" charset="0"/>
              </a:rPr>
              <a:t>viewing</a:t>
            </a:r>
          </a:p>
          <a:p>
            <a:pPr marL="0" indent="0">
              <a:buNone/>
            </a:pPr>
            <a:endParaRPr lang="en-GB" dirty="0">
              <a:latin typeface="Proxima Nova" panose="02000506030000020004" pitchFamily="50" charset="0"/>
            </a:endParaRPr>
          </a:p>
          <a:p>
            <a:pPr marL="0" indent="0">
              <a:buNone/>
            </a:pPr>
            <a:r>
              <a:rPr lang="en-GB" dirty="0">
                <a:latin typeface="Proxima Nova" panose="02000506030000020004" pitchFamily="50" charset="0"/>
              </a:rPr>
              <a:t>Y</a:t>
            </a:r>
            <a:r>
              <a:rPr lang="en-GB" dirty="0" smtClean="0">
                <a:latin typeface="Proxima Nova" panose="02000506030000020004" pitchFamily="50" charset="0"/>
              </a:rPr>
              <a:t>ou </a:t>
            </a:r>
            <a:r>
              <a:rPr lang="en-GB" dirty="0">
                <a:latin typeface="Proxima Nova" panose="02000506030000020004" pitchFamily="50" charset="0"/>
              </a:rPr>
              <a:t>will be able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Proxima Nova" panose="02000506030000020004" pitchFamily="50" charset="0"/>
              </a:rPr>
              <a:t>explain </a:t>
            </a:r>
            <a:r>
              <a:rPr lang="en-GB" dirty="0">
                <a:latin typeface="Proxima Nova" panose="02000506030000020004" pitchFamily="50" charset="0"/>
              </a:rPr>
              <a:t>the factors that influence decisions about what film and online content is appropriate for young people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Proxima Nova" panose="02000506030000020004" pitchFamily="50" charset="0"/>
              </a:rPr>
              <a:t>describe </a:t>
            </a:r>
            <a:r>
              <a:rPr lang="en-GB" dirty="0">
                <a:latin typeface="Proxima Nova" panose="02000506030000020004" pitchFamily="50" charset="0"/>
              </a:rPr>
              <a:t>or demonstrate how to respond to pressure to watch something that makes someone feel uncomfortable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Proxima Nova" panose="02000506030000020004" pitchFamily="50" charset="0"/>
              </a:rPr>
              <a:t>explain </a:t>
            </a:r>
            <a:r>
              <a:rPr lang="en-GB" dirty="0">
                <a:latin typeface="Proxima Nova" panose="02000506030000020004" pitchFamily="50" charset="0"/>
              </a:rPr>
              <a:t>where and how to get help or advice about the film and online content </a:t>
            </a:r>
          </a:p>
          <a:p>
            <a:pPr marL="0" indent="0">
              <a:buNone/>
            </a:pPr>
            <a:endParaRPr lang="en-GB" dirty="0">
              <a:latin typeface="Proxima Nova" panose="02000506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2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2" name="Picture 11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5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71" y="55704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Overheard conversation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3</a:t>
            </a:fld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607573" y="1381267"/>
            <a:ext cx="9571702" cy="1036864"/>
          </a:xfrm>
          <a:prstGeom prst="wedgeRoundRectCallout">
            <a:avLst>
              <a:gd name="adj1" fmla="val -53873"/>
              <a:gd name="adj2" fmla="val -17674"/>
              <a:gd name="adj3" fmla="val 16667"/>
            </a:avLst>
          </a:prstGeom>
          <a:solidFill>
            <a:schemeClr val="bg1"/>
          </a:solidFill>
          <a:ln>
            <a:solidFill>
              <a:srgbClr val="EF8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seen that new film? It’s called: Don’t look behind you!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197" y="1521138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449230" y="3008095"/>
            <a:ext cx="1047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Riley</a:t>
            </a:r>
            <a:endParaRPr lang="en-GB" sz="3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1154824" y="2669458"/>
            <a:ext cx="8992066" cy="1267821"/>
          </a:xfrm>
          <a:prstGeom prst="wedgeRoundRectCallout">
            <a:avLst>
              <a:gd name="adj1" fmla="val 53557"/>
              <a:gd name="adj2" fmla="val 8446"/>
              <a:gd name="adj3" fmla="val 16667"/>
            </a:avLst>
          </a:prstGeom>
          <a:solidFill>
            <a:schemeClr val="bg1"/>
          </a:solidFill>
          <a:ln>
            <a:solidFill>
              <a:srgbClr val="359E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Nah, not my </a:t>
            </a:r>
            <a:r>
              <a:rPr lang="en-US" sz="28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thing.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rated 18, which must be for a reason. I’m not into blood and guts</a:t>
            </a:r>
            <a:r>
              <a:rPr lang="en-US" sz="28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7" y="4379668"/>
            <a:ext cx="1086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On your own, complete the </a:t>
            </a:r>
            <a:r>
              <a:rPr lang="en-GB" sz="3200" smtClean="0"/>
              <a:t>‘overheard </a:t>
            </a:r>
            <a:r>
              <a:rPr lang="en-GB" sz="3200" dirty="0" smtClean="0"/>
              <a:t>conversation’ activity with your ideas for each question, using one colour.</a:t>
            </a:r>
            <a:endParaRPr lang="en-GB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7" name="Picture 16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2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2184"/>
            <a:ext cx="5699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ADA7"/>
                </a:solidFill>
                <a:effectLst/>
                <a:uLnTx/>
                <a:uFillTx/>
                <a:latin typeface="Proxima Nova Extrabold" panose="02000506030000020004" pitchFamily="50" charset="0"/>
              </a:rPr>
              <a:t>The role of the BBFC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613" y="1169158"/>
            <a:ext cx="76239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1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films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videos have things in them that can make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viewers feel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worried, confused or uncomfortable.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British Board of Film Classification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(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BBFC) wants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audiences to enjoy watching films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content,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job is to </a:t>
            </a:r>
            <a:r>
              <a:rPr lang="en-GB" sz="2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and classify films before general release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613" y="3727492"/>
            <a:ext cx="11713887" cy="2488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1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BBFC was set up in 1912 and has been providing age ratings for films for over 100 years.  Part of the role of the BBFC is to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what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general viewing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look at how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what to watch.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projects with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young people,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teachers and parents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carried out across the country and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gathered is used to make sure the advice is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accurate and reflects societal attitudes.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308" y="853606"/>
            <a:ext cx="3487985" cy="23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4" name="Picture 13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196" y="334610"/>
            <a:ext cx="6112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ADA7"/>
                </a:solidFill>
                <a:latin typeface="Proxima Nova Extrabold" panose="02000506030000020004" pitchFamily="50" charset="0"/>
              </a:rPr>
              <a:t>The BBFC age ratings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196" y="2189351"/>
            <a:ext cx="67399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BBFC uses </a:t>
            </a:r>
            <a:r>
              <a:rPr lang="en-GB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age </a:t>
            </a:r>
            <a:r>
              <a:rPr lang="en-GB" sz="240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rating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symbols and provides explanations about films, videos, and some films and series viewed online. </a:t>
            </a:r>
            <a:endParaRPr lang="en-GB" sz="24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endParaRPr lang="en-GB" sz="24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helps 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viewers decide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to watch, or what might not be suitable. </a:t>
            </a:r>
            <a:endParaRPr lang="en-GB" sz="24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endParaRPr lang="en-GB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BBFC Education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28" name="Picture 6" descr="https://lh6.googleusercontent.com/7aOBCqZzgo5xf7UGAxRR5Y9netYgkCiD38ldj_-JrrYackVVc8-EuSGdFaifYb6o1K5k2QOyLQaHtOyHcA7E2pYu3xp7El57MwlYsLzC7ZxJdXQR-oLmeNm6e_ERr9_XlAHPEBzK7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54" y="1563600"/>
            <a:ext cx="1000726" cy="89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https://lh3.googleusercontent.com/jHyZ2GQ3gzedHphrEDm-WSOHP18UAs-GCYaG3Hqnp6lmVrZvjlaZgr7kw01AhzAJIziXmCQp43PCybDdpwRk--4k42Iy76RSne41KwidcUQkv8EYaqheA4LOY0VK9KYaygjfvBEM_8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287" y="1563600"/>
            <a:ext cx="999282" cy="89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https://lh3.googleusercontent.com/n7ajo3d-htCEQW21bTSQgh_u3vzdsCHprz764qj30950A1h30ZN_t2mxeGGOOD2FEqVYyR5Dwzjfud5ymexvm_yhhjV9yo-40DAPUaypQEkq5wO3PsdEqOp2j7ST-k9NItt90_jGc7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295" y="4032812"/>
            <a:ext cx="944220" cy="94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https://lh3.googleusercontent.com/-9mbBJsPS9jg76EM0J1DRQqt_lXAn3vOIfwzHNouySos2ocvffeFbo9Ppl2ar_AyUynqQQBzeCEtmKxhPbQTtUxQc-uWJ-5wf3FrylzKxghu98EC2C5OWp2q_tSDxuKJgU5EtUj1ZD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777" y="1564626"/>
            <a:ext cx="940774" cy="94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https://lh3.googleusercontent.com/cuLmknWSe34xU_mb_5_H57LYbTeKAPMmJF8a3kgZry_o024RnJLf0LTusal8Xyj7lzSpXp0dwYG5yqwwS_3FZV0KVQdTTFJAfbUCdaMM-tubPWSngp0r6p329KDO3wq5pVACHQyoL7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315" y="4032812"/>
            <a:ext cx="937226" cy="93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https://lh5.googleusercontent.com/PWxAvCjHlTMr0_49_N-lcOt7ZUY6O5UIcFqfNSf7N8k8hyK9lmN-IsNQc5psKsGsXDidF5nSMn0mby_e65y4IyyrSkOfADHnfYRltnbn-MimbZz5SsHqL-46O16s0-w3n_XJ95E8xy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229" y="4032812"/>
            <a:ext cx="938282" cy="9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54" y="2810544"/>
            <a:ext cx="4066090" cy="83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87" y="123656"/>
            <a:ext cx="4917243" cy="1087221"/>
          </a:xfrm>
        </p:spPr>
        <p:txBody>
          <a:bodyPr/>
          <a:lstStyle/>
          <a:p>
            <a:r>
              <a:rPr lang="en-GB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Film classification</a:t>
            </a:r>
            <a:endParaRPr lang="en-GB" b="1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6</a:t>
            </a:fld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4800" y="1987777"/>
            <a:ext cx="11579942" cy="651"/>
          </a:xfrm>
          <a:prstGeom prst="straightConnector1">
            <a:avLst/>
          </a:prstGeom>
          <a:ln w="76200">
            <a:solidFill>
              <a:srgbClr val="00ADA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187" y="2151345"/>
            <a:ext cx="128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Proxima Nova Extrabold" panose="02000506030000020004" pitchFamily="50" charset="0"/>
              </a:rPr>
              <a:t>Toddler</a:t>
            </a:r>
            <a:endParaRPr lang="en-GB" sz="2400" b="1" dirty="0">
              <a:latin typeface="Proxima Nova Extrabold" panose="02000506030000020004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93528" y="2210585"/>
            <a:ext cx="106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Proxima Nova Extrabold" panose="02000506030000020004" pitchFamily="50" charset="0"/>
              </a:rPr>
              <a:t>Adult</a:t>
            </a:r>
            <a:endParaRPr lang="en-GB" sz="2400" b="1" dirty="0">
              <a:latin typeface="Proxima Nova Extrabold" panose="02000506030000020004" pitchFamily="50" charset="0"/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522228" y="3041070"/>
            <a:ext cx="10895372" cy="14468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atin typeface="Proxima Nova" panose="02000506030000020004" pitchFamily="50" charset="0"/>
              </a:rPr>
              <a:t>Think about how </a:t>
            </a:r>
            <a:r>
              <a:rPr lang="en-GB" b="1" dirty="0" smtClean="0">
                <a:latin typeface="Proxima Nova" panose="02000506030000020004" pitchFamily="50" charset="0"/>
              </a:rPr>
              <a:t>the classification cards </a:t>
            </a:r>
            <a:r>
              <a:rPr lang="en-GB" b="1" dirty="0" smtClean="0">
                <a:latin typeface="Proxima Nova" panose="02000506030000020004" pitchFamily="50" charset="0"/>
              </a:rPr>
              <a:t>fit along </a:t>
            </a:r>
            <a:r>
              <a:rPr lang="en-GB" b="1" dirty="0" smtClean="0">
                <a:latin typeface="Proxima Nova" panose="02000506030000020004" pitchFamily="50" charset="0"/>
              </a:rPr>
              <a:t>your timeline from toddler to adult.</a:t>
            </a:r>
          </a:p>
          <a:p>
            <a:r>
              <a:rPr lang="en-GB" b="1" dirty="0" smtClean="0">
                <a:latin typeface="Proxima Nova" panose="02000506030000020004" pitchFamily="50" charset="0"/>
              </a:rPr>
              <a:t>Which description do you think is appropriate to watch at different ages along the timeline?</a:t>
            </a:r>
            <a:endParaRPr lang="en-GB" b="1" dirty="0">
              <a:latin typeface="Proxima Nova" panose="02000506030000020004" pitchFamily="50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882" y="1433034"/>
            <a:ext cx="1147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1      2      3      4      5      6      7      8      9      10      11      12      13      14      15      16      17      18</a:t>
            </a:r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17" name="Picture 16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" y="191679"/>
            <a:ext cx="10515600" cy="956779"/>
          </a:xfrm>
        </p:spPr>
        <p:txBody>
          <a:bodyPr/>
          <a:lstStyle/>
          <a:p>
            <a:r>
              <a:rPr lang="en-US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Film classification 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7848921"/>
              </p:ext>
            </p:extLst>
          </p:nvPr>
        </p:nvGraphicFramePr>
        <p:xfrm>
          <a:off x="119271" y="2091487"/>
          <a:ext cx="5882136" cy="3729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2136">
                  <a:extLst>
                    <a:ext uri="{9D8B030D-6E8A-4147-A177-3AD203B41FA5}">
                      <a16:colId xmlns:a16="http://schemas.microsoft.com/office/drawing/2014/main" val="3130435448"/>
                    </a:ext>
                  </a:extLst>
                </a:gridCol>
              </a:tblGrid>
              <a:tr h="1102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+mn-lt"/>
                        </a:rPr>
                        <a:t>Discriminatory </a:t>
                      </a:r>
                      <a:r>
                        <a:rPr lang="en-GB" sz="2200" dirty="0">
                          <a:effectLst/>
                          <a:latin typeface="+mn-lt"/>
                        </a:rPr>
                        <a:t>language or behaviour is unacceptable unless clearly disapproved of (e.g. by characters in the film).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869898"/>
                  </a:ext>
                </a:extLst>
              </a:tr>
              <a:tr h="115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Violence </a:t>
                      </a:r>
                      <a:r>
                        <a:rPr lang="en-GB" sz="2200" dirty="0">
                          <a:effectLst/>
                        </a:rPr>
                        <a:t>will generally be very mild. Mild violence may be acceptable if it is justified by context (for example, comedic, animated, wholly unrealistic</a:t>
                      </a:r>
                      <a:r>
                        <a:rPr lang="en-GB" sz="2200" dirty="0" smtClean="0">
                          <a:effectLst/>
                        </a:rPr>
                        <a:t>).</a:t>
                      </a:r>
                      <a:endParaRPr lang="en-GB" sz="2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781041"/>
                  </a:ext>
                </a:extLst>
              </a:tr>
              <a:tr h="146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Scary </a:t>
                      </a:r>
                      <a:r>
                        <a:rPr lang="en-GB" sz="2200" dirty="0">
                          <a:effectLst/>
                        </a:rPr>
                        <a:t>or potentially unsettling scenes should be mild, brief and unlikely to cause undue anxiety to young children. The outcome should be reassuring.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3283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9681643"/>
              </p:ext>
            </p:extLst>
          </p:nvPr>
        </p:nvGraphicFramePr>
        <p:xfrm>
          <a:off x="6180083" y="2091487"/>
          <a:ext cx="5895960" cy="3729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5960">
                  <a:extLst>
                    <a:ext uri="{9D8B030D-6E8A-4147-A177-3AD203B41FA5}">
                      <a16:colId xmlns:a16="http://schemas.microsoft.com/office/drawing/2014/main" val="3386069443"/>
                    </a:ext>
                  </a:extLst>
                </a:gridCol>
              </a:tblGrid>
              <a:tr h="774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References </a:t>
                      </a:r>
                      <a:r>
                        <a:rPr lang="en-GB" sz="2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illegal drugs or drug misuse must be innocuous or carry a suitable anti-drug message.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196195"/>
                  </a:ext>
                </a:extLst>
              </a:tr>
              <a:tr h="1772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Discriminatory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language or behaviour is unacceptable unless clearly disapproved of (e.g. by characters in the film), or if it is in an educational or historical context, or in a particularly dated work with no likely appeal to children.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170169"/>
                  </a:ext>
                </a:extLst>
              </a:tr>
              <a:tr h="1161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Mild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 language only. Aggressive or very frequent use of mild bad language may result in a film being passed at a higher category.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69618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7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26" name="Picture 6" descr="https://lh6.googleusercontent.com/7aOBCqZzgo5xf7UGAxRR5Y9netYgkCiD38ldj_-JrrYackVVc8-EuSGdFaifYb6o1K5k2QOyLQaHtOyHcA7E2pYu3xp7El57MwlYsLzC7ZxJdXQR-oLmeNm6e_ERr9_XlAHPEBzK7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289" y="1054386"/>
            <a:ext cx="1000726" cy="89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s://lh3.googleusercontent.com/jHyZ2GQ3gzedHphrEDm-WSOHP18UAs-GCYaG3Hqnp6lmVrZvjlaZgr7kw01AhzAJIziXmCQp43PCybDdpwRk--4k42Iy76RSne41KwidcUQkv8EYaqheA4LOY0VK9KYaygjfvBEM_8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863" y="1029982"/>
            <a:ext cx="999282" cy="89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1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61938" y="226456"/>
            <a:ext cx="10515600" cy="956779"/>
          </a:xfrm>
        </p:spPr>
        <p:txBody>
          <a:bodyPr/>
          <a:lstStyle/>
          <a:p>
            <a:r>
              <a:rPr lang="en-US" dirty="0" smtClean="0">
                <a:solidFill>
                  <a:srgbClr val="00ADA7"/>
                </a:solidFill>
                <a:latin typeface="Proxima Nova Extrabold" panose="02000506030000020004" pitchFamily="50" charset="0"/>
              </a:rPr>
              <a:t>Film classification </a:t>
            </a:r>
            <a:endParaRPr lang="en-GB" dirty="0">
              <a:solidFill>
                <a:srgbClr val="00ADA7"/>
              </a:solidFill>
              <a:latin typeface="Proxima Nova Extrabold" panose="02000506030000020004" pitchFamily="50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6418354"/>
              </p:ext>
            </p:extLst>
          </p:nvPr>
        </p:nvGraphicFramePr>
        <p:xfrm>
          <a:off x="103057" y="2063521"/>
          <a:ext cx="5976730" cy="3767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730">
                  <a:extLst>
                    <a:ext uri="{9D8B030D-6E8A-4147-A177-3AD203B41FA5}">
                      <a16:colId xmlns:a16="http://schemas.microsoft.com/office/drawing/2014/main" val="3130435448"/>
                    </a:ext>
                  </a:extLst>
                </a:gridCol>
              </a:tblGrid>
              <a:tr h="135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promotion of potentially dangerous behaviour which children are likely to copy. No glamorisation of realistic or easily accessible weapons such as knives</a:t>
                      </a: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869898"/>
                  </a:ext>
                </a:extLst>
              </a:tr>
              <a:tr h="135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be moderate physical and psychological threat and horror scenes. Although some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scenes may be disturbing, the overall tone should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be.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781041"/>
                  </a:ext>
                </a:extLst>
              </a:tr>
              <a:tr h="897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Misuse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drugs must be infrequent and should not be glamorised or give detailed instruction.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3283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93766"/>
              </p:ext>
            </p:extLst>
          </p:nvPr>
        </p:nvGraphicFramePr>
        <p:xfrm>
          <a:off x="6218157" y="2063522"/>
          <a:ext cx="5857886" cy="3779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886">
                  <a:extLst>
                    <a:ext uri="{9D8B030D-6E8A-4147-A177-3AD203B41FA5}">
                      <a16:colId xmlns:a16="http://schemas.microsoft.com/office/drawing/2014/main" val="3386069443"/>
                    </a:ext>
                  </a:extLst>
                </a:gridCol>
              </a:tblGrid>
              <a:tr h="144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as a whole must not endorse discriminatory language or behaviour, although there may be racist, homophobic or other discriminatory themes and language.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196195"/>
                  </a:ext>
                </a:extLst>
              </a:tr>
              <a:tr h="1084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Violence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be strong but should not dwell on the infliction of pain or injury. The strongest gory images are unlikely to be acceptable.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170169"/>
                  </a:ext>
                </a:extLst>
              </a:tr>
              <a:tr h="1249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 </a:t>
                      </a: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taking may be shown but the film as a whole must not promote or encourage drug misuse (for example, through detailed instruction</a:t>
                      </a:r>
                      <a:r>
                        <a:rPr lang="en-GB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69618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ED1-E3FD-45CA-B0BC-2D0C8D3F7785}" type="slidenum">
              <a:rPr lang="en-GB" smtClean="0"/>
              <a:t>8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375" y="285750"/>
            <a:ext cx="11449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990273"/>
            <a:ext cx="12192000" cy="5854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2" descr="https://lh4.googleusercontent.com/3c0-ChFKZuGpQ7G_YFIpdyt1OPAtKi4dYd1sLXrkvo4vwPwpkOUl52F0Ipg_slrJwWZtcfEc2qo24qezlngiM3kbiBKHbC9HGIHF4-t3kzn8lEVS7LTf15gCzbIu8mhxKagj3ijxZ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665" y="5855296"/>
            <a:ext cx="974855" cy="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263056" y="6098346"/>
            <a:ext cx="34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Lesson 1: Deciding what to watch</a:t>
            </a:r>
            <a:endParaRPr lang="en-GB" dirty="0"/>
          </a:p>
        </p:txBody>
      </p:sp>
      <p:pic>
        <p:nvPicPr>
          <p:cNvPr id="23" name="Picture 10" descr="https://lh3.googleusercontent.com/n7ajo3d-htCEQW21bTSQgh_u3vzdsCHprz764qj30950A1h30ZN_t2mxeGGOOD2FEqVYyR5Dwzjfud5ymexvm_yhhjV9yo-40DAPUaypQEkq5wO3PsdEqOp2j7ST-k9NItt90_jGc7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94" y="1065265"/>
            <a:ext cx="944220" cy="94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https://lh3.googleusercontent.com/-9mbBJsPS9jg76EM0J1DRQqt_lXAn3vOIfwzHNouySos2ocvffeFbo9Ppl2ar_AyUynqQQBzeCEtmKxhPbQTtUxQc-uWJ-5wf3FrylzKxghu98EC2C5OWp2q_tSDxuKJgU5EtUj1ZD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960" y="1068711"/>
            <a:ext cx="940774" cy="94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ttps://lh3.googleusercontent.com/cuLmknWSe34xU_mb_5_H57LYbTeKAPMmJF8a3kgZry_o024RnJLf0LTusal8Xyj7lzSpXp0dwYG5yqwwS_3FZV0KVQdTTFJAfbUCdaMM-tubPWSngp0r6p329KDO3wq5pVACHQyoL7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435" y="1040674"/>
            <a:ext cx="937226" cy="93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s://lh5.googleusercontent.com/M3y-XtACKF7MqCYqAb5-B_PXLahdYZKc6OCPOPkKgcl2VMrmCYQAQkPpxDI893fSa4d3SB-TzAW8UnoU-G2PpkctPPOJmCy4aFTgHvA52MWQ7_s_kFtBfvkvu1mblmiAfl_bZXqxjD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28" y="6088667"/>
            <a:ext cx="1883648" cy="3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4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25" y="-81791"/>
            <a:ext cx="7342522" cy="706365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ADA7"/>
                </a:solidFill>
                <a:latin typeface="Proxima Nova" panose="02000506030000020004" pitchFamily="50" charset="0"/>
              </a:rPr>
              <a:t>The conversation continues</a:t>
            </a:r>
            <a:endParaRPr lang="en-GB" sz="4000" b="1" dirty="0">
              <a:solidFill>
                <a:srgbClr val="00ADA7"/>
              </a:solidFill>
              <a:latin typeface="Proxima Nova" panose="02000506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3885" y="6448776"/>
            <a:ext cx="2743200" cy="365125"/>
          </a:xfrm>
        </p:spPr>
        <p:txBody>
          <a:bodyPr/>
          <a:lstStyle/>
          <a:p>
            <a:fld id="{C41A1ED1-E3FD-45CA-B0BC-2D0C8D3F7785}" type="slidenum">
              <a:rPr lang="en-GB" smtClean="0"/>
              <a:t>9</a:t>
            </a:fld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032389" y="714103"/>
            <a:ext cx="5373328" cy="671547"/>
          </a:xfrm>
          <a:prstGeom prst="wedgeRoundRectCallout">
            <a:avLst>
              <a:gd name="adj1" fmla="val -52295"/>
              <a:gd name="adj2" fmla="val -20405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Yeah, but I got a copy from my sister’s mate, we can watch it later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63014" y="648331"/>
            <a:ext cx="76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Azi</a:t>
            </a:r>
            <a:endParaRPr lang="en-GB" sz="28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973211" y="1487645"/>
            <a:ext cx="5587180" cy="616758"/>
          </a:xfrm>
          <a:prstGeom prst="wedgeRoundRectCallout">
            <a:avLst>
              <a:gd name="adj1" fmla="val 53054"/>
              <a:gd name="adj2" fmla="val -17057"/>
              <a:gd name="adj3" fmla="val 16667"/>
            </a:avLst>
          </a:prstGeom>
          <a:solidFill>
            <a:schemeClr val="bg1"/>
          </a:solidFill>
          <a:ln>
            <a:solidFill>
              <a:srgbClr val="359E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I’m not sure, it’s a horror, isn’t it?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762568" y="1466178"/>
            <a:ext cx="1065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Riley</a:t>
            </a:r>
            <a:endParaRPr lang="en-GB" sz="28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997976" y="2270456"/>
            <a:ext cx="6445043" cy="935020"/>
          </a:xfrm>
          <a:prstGeom prst="wedgeRoundRectCallout">
            <a:avLst>
              <a:gd name="adj1" fmla="val -52295"/>
              <a:gd name="adj2" fmla="val -20405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It’s not </a:t>
            </a:r>
            <a:r>
              <a:rPr lang="en-GB" sz="2400" dirty="0">
                <a:solidFill>
                  <a:schemeClr val="tx1"/>
                </a:solidFill>
              </a:rPr>
              <a:t>that scary apparently. </a:t>
            </a:r>
            <a:r>
              <a:rPr lang="en-GB" sz="2400" dirty="0" smtClean="0">
                <a:solidFill>
                  <a:schemeClr val="tx1"/>
                </a:solidFill>
              </a:rPr>
              <a:t>We’ve </a:t>
            </a:r>
            <a:r>
              <a:rPr lang="en-GB" sz="2400" dirty="0">
                <a:solidFill>
                  <a:schemeClr val="tx1"/>
                </a:solidFill>
              </a:rPr>
              <a:t>got to watch it tonight, it’s pizza and film night</a:t>
            </a:r>
            <a:r>
              <a:rPr lang="en-GB" sz="2400" dirty="0" smtClean="0">
                <a:solidFill>
                  <a:schemeClr val="tx1"/>
                </a:solidFill>
              </a:rPr>
              <a:t>!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1" y="2346155"/>
            <a:ext cx="76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Azi</a:t>
            </a:r>
            <a:endParaRPr lang="en-GB" sz="28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718419" y="3326157"/>
            <a:ext cx="2782528" cy="626382"/>
          </a:xfrm>
          <a:prstGeom prst="wedgeRoundRectCallout">
            <a:avLst>
              <a:gd name="adj1" fmla="val 57968"/>
              <a:gd name="adj2" fmla="val 6686"/>
              <a:gd name="adj3" fmla="val 16667"/>
            </a:avLst>
          </a:prstGeom>
          <a:solidFill>
            <a:schemeClr val="bg1"/>
          </a:solidFill>
          <a:ln>
            <a:solidFill>
              <a:srgbClr val="359E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Ummmm…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762568" y="3429319"/>
            <a:ext cx="100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Riley</a:t>
            </a:r>
            <a:endParaRPr lang="en-GB" sz="2800" b="1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997976" y="4028498"/>
            <a:ext cx="4214104" cy="605852"/>
          </a:xfrm>
          <a:prstGeom prst="wedgeRoundRectCallout">
            <a:avLst>
              <a:gd name="adj1" fmla="val -53622"/>
              <a:gd name="adj2" fmla="val -22742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Go on, you know you want to…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99884" y="4034810"/>
            <a:ext cx="76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Azi</a:t>
            </a:r>
            <a:endParaRPr lang="en-GB" sz="2800" b="1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3121744" y="4779354"/>
            <a:ext cx="4405465" cy="628077"/>
          </a:xfrm>
          <a:prstGeom prst="wedgeRoundRectCallout">
            <a:avLst>
              <a:gd name="adj1" fmla="val 55509"/>
              <a:gd name="adj2" fmla="val -4303"/>
              <a:gd name="adj3" fmla="val 16667"/>
            </a:avLst>
          </a:prstGeom>
          <a:solidFill>
            <a:schemeClr val="bg1"/>
          </a:solidFill>
          <a:ln>
            <a:solidFill>
              <a:srgbClr val="359E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But it’s still an 18, isn’t it?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762568" y="4690775"/>
            <a:ext cx="1065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Riley</a:t>
            </a:r>
            <a:endParaRPr lang="en-GB" sz="2800" b="1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997976" y="5539342"/>
            <a:ext cx="7185904" cy="871834"/>
          </a:xfrm>
          <a:prstGeom prst="wedgeRoundRectCallout">
            <a:avLst>
              <a:gd name="adj1" fmla="val -52385"/>
              <a:gd name="adj2" fmla="val -22742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Nah, think it’s a 15. It doesn’t matter though, loads of people have seen it. No one thinks it was actually scary.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1" y="5539342"/>
            <a:ext cx="911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Azi</a:t>
            </a:r>
            <a:endParaRPr lang="en-GB" sz="28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861289" y="285750"/>
            <a:ext cx="4921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706100" y="875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BBFC Education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0818" y="1569024"/>
            <a:ext cx="2881023" cy="3970318"/>
          </a:xfrm>
          <a:prstGeom prst="rect">
            <a:avLst/>
          </a:prstGeom>
          <a:ln w="19050">
            <a:solidFill>
              <a:srgbClr val="359E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What thoughts and feelings might be making </a:t>
            </a:r>
            <a:r>
              <a:rPr lang="en-US" sz="2800" dirty="0" err="1"/>
              <a:t>Azi</a:t>
            </a:r>
            <a:r>
              <a:rPr lang="en-US" sz="2800" dirty="0"/>
              <a:t> </a:t>
            </a:r>
            <a:r>
              <a:rPr lang="en-US" sz="2800" dirty="0" smtClean="0"/>
              <a:t>pressure </a:t>
            </a:r>
            <a:r>
              <a:rPr lang="en-US" sz="2800" dirty="0"/>
              <a:t>Riley into watching the </a:t>
            </a:r>
            <a:r>
              <a:rPr lang="en-US" sz="2800" dirty="0" smtClean="0"/>
              <a:t>film?</a:t>
            </a:r>
          </a:p>
          <a:p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might Riley be thinking and feeling?</a:t>
            </a:r>
          </a:p>
        </p:txBody>
      </p:sp>
    </p:spTree>
    <p:extLst>
      <p:ext uri="{BB962C8B-B14F-4D97-AF65-F5344CB8AC3E}">
        <p14:creationId xmlns:p14="http://schemas.microsoft.com/office/powerpoint/2010/main" val="28466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3344</TotalTime>
  <Words>1291</Words>
  <Application>Microsoft Office PowerPoint</Application>
  <PresentationFormat>Widescreen</PresentationFormat>
  <Paragraphs>143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Proxima Nova</vt:lpstr>
      <vt:lpstr>Proxima Nova Extrabold</vt:lpstr>
      <vt:lpstr>Times New Roman</vt:lpstr>
      <vt:lpstr>Wingdings</vt:lpstr>
      <vt:lpstr>Office Theme</vt:lpstr>
      <vt:lpstr>PowerPoint Presentation</vt:lpstr>
      <vt:lpstr>Learning objectives and outcomes</vt:lpstr>
      <vt:lpstr>Overheard conversation</vt:lpstr>
      <vt:lpstr>PowerPoint Presentation</vt:lpstr>
      <vt:lpstr>PowerPoint Presentation</vt:lpstr>
      <vt:lpstr>Film classification</vt:lpstr>
      <vt:lpstr>Film classification </vt:lpstr>
      <vt:lpstr>Film classification </vt:lpstr>
      <vt:lpstr>The conversation continues</vt:lpstr>
      <vt:lpstr>To watch or not to watch?</vt:lpstr>
      <vt:lpstr>Responses to pressure to watch the film</vt:lpstr>
      <vt:lpstr>Back to the ‘overheard conversation’</vt:lpstr>
      <vt:lpstr>Sources of support</vt:lpstr>
      <vt:lpstr>Extension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Sally Martin</dc:creator>
  <cp:lastModifiedBy>catherine.johnston</cp:lastModifiedBy>
  <cp:revision>147</cp:revision>
  <cp:lastPrinted>2018-08-15T11:09:58Z</cp:lastPrinted>
  <dcterms:created xsi:type="dcterms:W3CDTF">2018-03-15T17:07:57Z</dcterms:created>
  <dcterms:modified xsi:type="dcterms:W3CDTF">2020-06-12T09:38:46Z</dcterms:modified>
</cp:coreProperties>
</file>